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757" r:id="rId3"/>
  </p:sldMasterIdLst>
  <p:notesMasterIdLst>
    <p:notesMasterId r:id="rId24"/>
  </p:notesMasterIdLst>
  <p:sldIdLst>
    <p:sldId id="256" r:id="rId4"/>
    <p:sldId id="257" r:id="rId5"/>
    <p:sldId id="346" r:id="rId6"/>
    <p:sldId id="347" r:id="rId7"/>
    <p:sldId id="348" r:id="rId8"/>
    <p:sldId id="363" r:id="rId9"/>
    <p:sldId id="361" r:id="rId10"/>
    <p:sldId id="350" r:id="rId11"/>
    <p:sldId id="351" r:id="rId12"/>
    <p:sldId id="352" r:id="rId13"/>
    <p:sldId id="364" r:id="rId14"/>
    <p:sldId id="360" r:id="rId15"/>
    <p:sldId id="353" r:id="rId16"/>
    <p:sldId id="354" r:id="rId17"/>
    <p:sldId id="355" r:id="rId18"/>
    <p:sldId id="356" r:id="rId19"/>
    <p:sldId id="357" r:id="rId20"/>
    <p:sldId id="358" r:id="rId21"/>
    <p:sldId id="365" r:id="rId22"/>
    <p:sldId id="362" r:id="rId2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7E57A1F-E810-C64B-7A17-55E852F1F483}" name="Marcel Antal" initials="MA" userId="71719e41b1c9069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7A44"/>
    <a:srgbClr val="6DB574"/>
    <a:srgbClr val="E46C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5" autoAdjust="0"/>
    <p:restoredTop sz="90049" autoAdjust="0"/>
  </p:normalViewPr>
  <p:slideViewPr>
    <p:cSldViewPr>
      <p:cViewPr varScale="1">
        <p:scale>
          <a:sx n="103" d="100"/>
          <a:sy n="103" d="100"/>
        </p:scale>
        <p:origin x="1872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83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2814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02FB7C7-60C2-46BA-9C10-8D893F1B24FD}" type="datetimeFigureOut">
              <a:rPr lang="en-US"/>
              <a:pPr>
                <a:defRPr/>
              </a:pPr>
              <a:t>7/5/2022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E40950A-3C1A-4AF5-8BCE-4BDEA4FA29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5362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40950A-3C1A-4AF5-8BCE-4BDEA4FA294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20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40950A-3C1A-4AF5-8BCE-4BDEA4FA294E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550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04AF466F-BDA4-4F18-9C7B-FF0A9A1B0E80}" type="datetime1">
              <a:rPr lang="en-US" smtClean="0"/>
              <a:pPr/>
              <a:t>7/5/2022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4290-6522-4139-852E-05BD9E7F0D2E}" type="datetime1">
              <a:rPr lang="en-US" smtClean="0"/>
              <a:pPr/>
              <a:t>7/5/2022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AAB955F9-81EA-47C5-8059-9E5C2B437C70}" type="datetime1">
              <a:rPr lang="en-US" smtClean="0"/>
              <a:pPr/>
              <a:t>7/5/2022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286000" y="309517"/>
            <a:ext cx="4354286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Helvetica" pitchFamily="34" charset="0"/>
            </a:endParaRPr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0" y="2133600"/>
            <a:ext cx="9144000" cy="2667000"/>
          </a:xfrm>
        </p:spPr>
        <p:txBody>
          <a:bodyPr>
            <a:normAutofit/>
          </a:bodyPr>
          <a:lstStyle>
            <a:lvl1pPr algn="ctr">
              <a:defRPr sz="3800" baseline="0"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286000" y="313962"/>
            <a:ext cx="4419600" cy="1066800"/>
          </a:xfrm>
        </p:spPr>
        <p:txBody>
          <a:bodyPr anchor="ctr">
            <a:noAutofit/>
          </a:bodyPr>
          <a:lstStyle>
            <a:lvl1pPr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5181600" y="6019800"/>
            <a:ext cx="3505200" cy="457200"/>
          </a:xfrm>
        </p:spPr>
        <p:txBody>
          <a:bodyPr>
            <a:noAutofit/>
          </a:bodyPr>
          <a:lstStyle>
            <a:lvl1pPr algn="r">
              <a:buFontTx/>
              <a:buNone/>
              <a:defRPr sz="1800"/>
            </a:lvl1pPr>
          </a:lstStyle>
          <a:p>
            <a:r>
              <a:rPr lang="en-US" dirty="0"/>
              <a:t>November 2013</a:t>
            </a:r>
          </a:p>
        </p:txBody>
      </p:sp>
      <p:pic>
        <p:nvPicPr>
          <p:cNvPr id="1028" name="Picture 4" descr="http://dsrl.coned.utcluj.ro/wpimages/wpe0d0beea_05_06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313962"/>
            <a:ext cx="2145745" cy="82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utcn 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16955"/>
            <a:ext cx="1831975" cy="100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3" y="6496050"/>
            <a:ext cx="9132887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" y="6477000"/>
            <a:ext cx="46672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 userDrawn="1"/>
        </p:nvSpPr>
        <p:spPr>
          <a:xfrm>
            <a:off x="533400" y="6500813"/>
            <a:ext cx="7924800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bg1"/>
                </a:solidFill>
                <a:latin typeface="Helvetica" pitchFamily="34" charset="0"/>
              </a:rPr>
              <a:t>DSRL – Distributed Systems Research Laboratory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buFont typeface="Arial" pitchFamily="34" charset="0"/>
              <a:buChar char="•"/>
              <a:defRPr>
                <a:latin typeface="Helvetica" pitchFamily="34" charset="0"/>
              </a:defRPr>
            </a:lvl1pPr>
            <a:lvl2pPr>
              <a:buFont typeface="Arial" pitchFamily="34" charset="0"/>
              <a:buChar char="•"/>
              <a:defRPr>
                <a:latin typeface="Helvetica" pitchFamily="34" charset="0"/>
              </a:defRPr>
            </a:lvl2pPr>
            <a:lvl3pPr>
              <a:buFont typeface="Arial" pitchFamily="34" charset="0"/>
              <a:buChar char="•"/>
              <a:defRPr>
                <a:latin typeface="Helvetica" pitchFamily="34" charset="0"/>
              </a:defRPr>
            </a:lvl3pPr>
            <a:lvl4pPr>
              <a:buFont typeface="Arial" pitchFamily="34" charset="0"/>
              <a:buChar char="•"/>
              <a:defRPr>
                <a:latin typeface="Helvetica" pitchFamily="34" charset="0"/>
              </a:defRPr>
            </a:lvl4pPr>
            <a:lvl5pPr>
              <a:buFont typeface="Arial" pitchFamily="34" charset="0"/>
              <a:buChar char="•"/>
              <a:defRPr>
                <a:latin typeface="Helvetic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14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>
            <a:no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bg1"/>
                </a:solidFill>
                <a:latin typeface="Helvetica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1F0C9FE-ACD3-452F-8DD0-63DBD97D71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3" y="6496050"/>
            <a:ext cx="9132887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" y="6477000"/>
            <a:ext cx="46672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 userDrawn="1"/>
        </p:nvSpPr>
        <p:spPr>
          <a:xfrm>
            <a:off x="533400" y="6500813"/>
            <a:ext cx="7924800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bg1"/>
                </a:solidFill>
                <a:latin typeface="Helvetica" pitchFamily="34" charset="0"/>
              </a:rPr>
              <a:t>DSRL – Distributed Systems Research Laboratory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>
            <a:lvl1pPr>
              <a:buFont typeface="Courier New" pitchFamily="49" charset="0"/>
              <a:buChar char="o"/>
              <a:defRPr>
                <a:latin typeface="Helvetica" pitchFamily="34" charset="0"/>
              </a:defRPr>
            </a:lvl1pPr>
            <a:lvl2pPr>
              <a:buFont typeface="Courier New" pitchFamily="49" charset="0"/>
              <a:buChar char="o"/>
              <a:defRPr>
                <a:latin typeface="Helvetica" pitchFamily="34" charset="0"/>
              </a:defRPr>
            </a:lvl2pPr>
            <a:lvl3pPr>
              <a:buFont typeface="Courier New" pitchFamily="49" charset="0"/>
              <a:buChar char="o"/>
              <a:defRPr>
                <a:latin typeface="Helvetica" pitchFamily="34" charset="0"/>
              </a:defRPr>
            </a:lvl3pPr>
            <a:lvl4pPr>
              <a:buFont typeface="Courier New" pitchFamily="49" charset="0"/>
              <a:buChar char="o"/>
              <a:defRPr>
                <a:latin typeface="Helvetica" pitchFamily="34" charset="0"/>
              </a:defRPr>
            </a:lvl4pPr>
            <a:lvl5pPr>
              <a:buFont typeface="Courier New" pitchFamily="49" charset="0"/>
              <a:buChar char="o"/>
              <a:defRPr>
                <a:latin typeface="Helvetic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>
            <a:lvl1pPr>
              <a:buFont typeface="Courier New" pitchFamily="49" charset="0"/>
              <a:buChar char="o"/>
              <a:defRPr>
                <a:latin typeface="Helvetica" pitchFamily="34" charset="0"/>
              </a:defRPr>
            </a:lvl1pPr>
            <a:lvl2pPr>
              <a:buFont typeface="Courier New" pitchFamily="49" charset="0"/>
              <a:buChar char="o"/>
              <a:defRPr>
                <a:latin typeface="Helvetica" pitchFamily="34" charset="0"/>
              </a:defRPr>
            </a:lvl2pPr>
            <a:lvl3pPr>
              <a:buFont typeface="Courier New" pitchFamily="49" charset="0"/>
              <a:buChar char="o"/>
              <a:defRPr>
                <a:latin typeface="Helvetica" pitchFamily="34" charset="0"/>
              </a:defRPr>
            </a:lvl3pPr>
            <a:lvl4pPr>
              <a:buFont typeface="Courier New" pitchFamily="49" charset="0"/>
              <a:buChar char="o"/>
              <a:defRPr>
                <a:latin typeface="Helvetica" pitchFamily="34" charset="0"/>
              </a:defRPr>
            </a:lvl4pPr>
            <a:lvl5pPr>
              <a:buFont typeface="Courier New" pitchFamily="49" charset="0"/>
              <a:buChar char="o"/>
              <a:defRPr>
                <a:latin typeface="Helvetic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14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>
            <a:no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bg1"/>
                </a:solidFill>
                <a:latin typeface="Helvetica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6E06487-0596-4412-840B-364A130F39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3" y="6496050"/>
            <a:ext cx="9132887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" y="6477000"/>
            <a:ext cx="46672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 userDrawn="1"/>
        </p:nvSpPr>
        <p:spPr>
          <a:xfrm>
            <a:off x="533400" y="6500813"/>
            <a:ext cx="7924800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bg1"/>
                </a:solidFill>
                <a:latin typeface="Helvetica" pitchFamily="34" charset="0"/>
              </a:rPr>
              <a:t>DSRL – Distributed Systems Research Laboratory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14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>
            <a:no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bg1"/>
                </a:solidFill>
                <a:latin typeface="Helvetica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646B4F9-256C-4EED-A743-19F700139BD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607B-A47E-422C-9BEF-122CCDB7C526}" type="datetime1">
              <a:rPr lang="en-US" smtClean="0"/>
              <a:pPr/>
              <a:t>7/5/2022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9A7CB-BEE6-4F99-898E-913F06E8E125}" type="datetime1">
              <a:rPr lang="en-US" smtClean="0"/>
              <a:pPr/>
              <a:t>7/5/2022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B6EE300C-6FC5-4FC3-AF1A-075E4F50620D}" type="datetime1">
              <a:rPr lang="en-US" smtClean="0"/>
              <a:pPr/>
              <a:t>7/5/2022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50D295D-4A77-4DEB-B04C-9F4282A8BC04}" type="datetime1">
              <a:rPr lang="en-US" smtClean="0"/>
              <a:pPr/>
              <a:t>7/5/2022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8685-4D0C-42D5-8013-B5904CD1FCBC}" type="datetime1">
              <a:rPr lang="en-US" smtClean="0"/>
              <a:pPr/>
              <a:t>7/5/2022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26C0-9885-4BA9-BBFA-A52CBFEBB775}" type="datetime1">
              <a:rPr lang="en-US" smtClean="0"/>
              <a:pPr/>
              <a:t>7/5/2022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E1B38-C5EB-4D66-9137-0AFE9CDEDE8F}" type="datetime1">
              <a:rPr lang="en-US" smtClean="0"/>
              <a:pPr/>
              <a:t>7/5/2022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327B613C-1AD7-49D3-885D-F654C5CDBAA6}" type="datetime1">
              <a:rPr lang="en-US" smtClean="0"/>
              <a:pPr/>
              <a:t>7/5/2022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327B613C-1AD7-49D3-885D-F654C5CDBAA6}" type="datetime1">
              <a:rPr lang="en-US" smtClean="0"/>
              <a:pPr/>
              <a:t>7/5/2022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4763" y="6496050"/>
            <a:ext cx="9132887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4"/>
          <p:cNvPicPr>
            <a:picLocks noChangeAspect="1" noChangeArrowheads="1"/>
          </p:cNvPicPr>
          <p:nvPr userDrawn="1"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19050" y="6477000"/>
            <a:ext cx="46672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 userDrawn="1"/>
        </p:nvSpPr>
        <p:spPr>
          <a:xfrm>
            <a:off x="533400" y="6500813"/>
            <a:ext cx="7924800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bg1"/>
                </a:solidFill>
                <a:latin typeface="Helvetica" pitchFamily="34" charset="0"/>
              </a:rPr>
              <a:t>DSRL – Distributed Systems Research Laboratory</a:t>
            </a:r>
          </a:p>
        </p:txBody>
      </p:sp>
      <p:sp>
        <p:nvSpPr>
          <p:cNvPr id="15" name="Slide Number Placeholder 14"/>
          <p:cNvSpPr txBox="1">
            <a:spLocks/>
          </p:cNvSpPr>
          <p:nvPr userDrawn="1"/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>
            <a:lvl1pPr>
              <a:defRPr sz="1200" b="0">
                <a:latin typeface="Helvetica" pitchFamily="34" charset="0"/>
                <a:cs typeface="Arial" pitchFamily="34" charset="0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51894F14-04FD-40F0-A497-3B625C6AC809}" type="slidenum">
              <a:rPr lang="en-US" smtClean="0">
                <a:solidFill>
                  <a:schemeClr val="bg1"/>
                </a:solidFill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41" r:id="rId14"/>
    <p:sldLayoutId id="2147483742" r:id="rId15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dsrl.eu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-5615" y="2286000"/>
            <a:ext cx="9144000" cy="2057400"/>
          </a:xfrm>
        </p:spPr>
        <p:txBody>
          <a:bodyPr>
            <a:normAutofit/>
          </a:bodyPr>
          <a:lstStyle/>
          <a:p>
            <a:r>
              <a:rPr lang="en-US" dirty="0"/>
              <a:t>SENSOR-BASED DATA ANALYSIS PLATFORM FOR SMOKING DETECTION</a:t>
            </a:r>
            <a:endParaRPr lang="en-US" sz="3300" dirty="0"/>
          </a:p>
        </p:txBody>
      </p:sp>
      <p:sp>
        <p:nvSpPr>
          <p:cNvPr id="717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86000" y="114300"/>
            <a:ext cx="4343400" cy="1447800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</a:rPr>
              <a:t>Faculty of Automation and Computer Science</a:t>
            </a:r>
          </a:p>
          <a:p>
            <a:r>
              <a:rPr lang="en-US" b="1" dirty="0">
                <a:latin typeface="Calibri" panose="020F0502020204030204" pitchFamily="34" charset="0"/>
              </a:rPr>
              <a:t>Computer Science Department</a:t>
            </a:r>
          </a:p>
          <a:p>
            <a:r>
              <a:rPr lang="en-US" b="1" dirty="0">
                <a:latin typeface="Calibri" panose="020F0502020204030204" pitchFamily="34" charset="0"/>
              </a:rPr>
              <a:t>Distributed Systems Research Laboratory</a:t>
            </a:r>
          </a:p>
          <a:p>
            <a:r>
              <a:rPr lang="en-US" dirty="0">
                <a:latin typeface="Calibri" panose="020F0502020204030204" pitchFamily="34" charset="0"/>
                <a:hlinkClick r:id="rId3"/>
              </a:rPr>
              <a:t>http://dsrl.eu</a:t>
            </a:r>
            <a:r>
              <a:rPr lang="en-US" dirty="0"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0" y="457200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lvl="0" algn="ctr">
              <a:defRPr/>
            </a:pP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elvetica" pitchFamily="34" charset="0"/>
                <a:ea typeface="+mj-ea"/>
                <a:cs typeface="+mj-cs"/>
              </a:rPr>
            </a:b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Helvetica" pitchFamily="34" charset="0"/>
              <a:ea typeface="+mj-ea"/>
              <a:cs typeface="+mj-c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-5615" y="6172200"/>
            <a:ext cx="9144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 algn="ctr">
              <a:defRPr/>
            </a:pPr>
            <a:r>
              <a:rPr lang="en-US" sz="2000" dirty="0">
                <a:solidFill>
                  <a:schemeClr val="tx2"/>
                </a:solidFill>
                <a:latin typeface="Helvetica" pitchFamily="34" charset="0"/>
                <a:ea typeface="+mj-ea"/>
                <a:cs typeface="+mj-cs"/>
              </a:rPr>
              <a:t>Cluj-Napoca, Romania						 06.07.2022</a:t>
            </a:r>
            <a:endParaRPr kumimoji="0" lang="en-US" sz="2000" b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Helvetica" pitchFamily="34" charset="0"/>
              <a:ea typeface="+mj-ea"/>
              <a:cs typeface="+mj-c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0" y="4495800"/>
            <a:ext cx="3429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elvetica" pitchFamily="34" charset="0"/>
                <a:ea typeface="+mj-ea"/>
                <a:cs typeface="+mj-cs"/>
              </a:rPr>
              <a:t>Author: Rares Tudor RUS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FD483AD-CBE4-4C9A-AB37-EB0A0A74B72A}"/>
              </a:ext>
            </a:extLst>
          </p:cNvPr>
          <p:cNvSpPr txBox="1">
            <a:spLocks/>
          </p:cNvSpPr>
          <p:nvPr/>
        </p:nvSpPr>
        <p:spPr bwMode="auto">
          <a:xfrm>
            <a:off x="-5615" y="5029200"/>
            <a:ext cx="572217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elvetica" pitchFamily="34" charset="0"/>
                <a:ea typeface="+mj-ea"/>
                <a:cs typeface="+mj-cs"/>
              </a:rPr>
              <a:t>Coordinator: Lecturer Dr. Eng. </a:t>
            </a:r>
            <a:r>
              <a:rPr lang="en-US" sz="2000" b="1" i="1" dirty="0">
                <a:solidFill>
                  <a:schemeClr val="tx2"/>
                </a:solidFill>
                <a:latin typeface="Helvetica" pitchFamily="34" charset="0"/>
                <a:ea typeface="+mj-ea"/>
                <a:cs typeface="+mj-cs"/>
              </a:rPr>
              <a:t>Marcel ANTAL</a:t>
            </a:r>
            <a:endParaRPr kumimoji="0" lang="en-US" sz="2000" b="1" i="1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Helvetica" pitchFamily="34" charset="0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282F1-5A8E-F719-8119-F4E6DE0A2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D6986-C0E2-9ACB-0E0A-A36A9ED7AE7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42900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Continuous communication with the server via a socket.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Continuous data predicted by a model using a fixed window.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Send the classification results to the client side via a queue.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BF898-0B52-150A-7F7F-EE173AF2E2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F0C9FE-ACD3-452F-8DD0-63DBD97D7115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886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FC99F-0ED4-BCC3-3A4E-BA6B9CBB4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Smoking Detection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96F73-C4F6-CBA2-EAB7-6C6FC06E17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F0C9FE-ACD3-452F-8DD0-63DBD97D7115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758B23-8FDF-0752-6220-AFB28CFEE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0"/>
            <a:ext cx="8058539" cy="493972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16B8E-1E5D-4F58-7796-724EDFA9EE5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324739" y="1600200"/>
            <a:ext cx="4800600" cy="13716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Input</a:t>
            </a:r>
            <a:r>
              <a:rPr lang="en-US" sz="2400" dirty="0"/>
              <a:t>: 100 x </a:t>
            </a:r>
            <a:r>
              <a:rPr lang="en-US" sz="1800" dirty="0"/>
              <a:t>[</a:t>
            </a:r>
            <a:r>
              <a:rPr lang="en-US" sz="1800" dirty="0" err="1"/>
              <a:t>accX</a:t>
            </a:r>
            <a:r>
              <a:rPr lang="en-US" sz="1800" dirty="0"/>
              <a:t>, </a:t>
            </a:r>
            <a:r>
              <a:rPr lang="en-US" sz="1800" dirty="0" err="1"/>
              <a:t>accY</a:t>
            </a:r>
            <a:r>
              <a:rPr lang="en-US" sz="1800" dirty="0"/>
              <a:t>, </a:t>
            </a:r>
            <a:r>
              <a:rPr lang="en-US" sz="1800" dirty="0" err="1"/>
              <a:t>accZ</a:t>
            </a:r>
            <a:r>
              <a:rPr lang="en-US" sz="1800" dirty="0"/>
              <a:t>, </a:t>
            </a:r>
            <a:r>
              <a:rPr lang="en-US" sz="1800" dirty="0" err="1"/>
              <a:t>gyroX</a:t>
            </a:r>
            <a:r>
              <a:rPr lang="en-US" sz="1800" dirty="0"/>
              <a:t>, </a:t>
            </a:r>
            <a:r>
              <a:rPr lang="en-US" sz="1800" dirty="0" err="1"/>
              <a:t>gyroY</a:t>
            </a:r>
            <a:r>
              <a:rPr lang="en-US" sz="1800" dirty="0"/>
              <a:t>, </a:t>
            </a:r>
            <a:r>
              <a:rPr lang="en-US" sz="1800" dirty="0" err="1"/>
              <a:t>gyroZ</a:t>
            </a:r>
            <a:r>
              <a:rPr lang="en-US" sz="1800" dirty="0"/>
              <a:t>, </a:t>
            </a:r>
            <a:r>
              <a:rPr lang="en-US" sz="1800" dirty="0" err="1"/>
              <a:t>lasX</a:t>
            </a:r>
            <a:r>
              <a:rPr lang="en-US" sz="1800" dirty="0"/>
              <a:t>, </a:t>
            </a:r>
            <a:r>
              <a:rPr lang="en-US" sz="1800" dirty="0" err="1"/>
              <a:t>lasY</a:t>
            </a:r>
            <a:r>
              <a:rPr lang="en-US" sz="1800" dirty="0"/>
              <a:t>, </a:t>
            </a:r>
            <a:r>
              <a:rPr lang="en-US" sz="1800" dirty="0" err="1"/>
              <a:t>lasZ</a:t>
            </a:r>
            <a:r>
              <a:rPr lang="en-US" sz="1800" dirty="0"/>
              <a:t>]</a:t>
            </a:r>
          </a:p>
          <a:p>
            <a:r>
              <a:rPr lang="en-US" sz="2400" dirty="0">
                <a:solidFill>
                  <a:srgbClr val="FF0000"/>
                </a:solidFill>
              </a:rPr>
              <a:t>Output</a:t>
            </a:r>
            <a:r>
              <a:rPr lang="en-US" sz="2400" dirty="0"/>
              <a:t>: 7 probabilities.</a:t>
            </a:r>
          </a:p>
        </p:txBody>
      </p:sp>
    </p:spTree>
    <p:extLst>
      <p:ext uri="{BB962C8B-B14F-4D97-AF65-F5344CB8AC3E}">
        <p14:creationId xmlns:p14="http://schemas.microsoft.com/office/powerpoint/2010/main" val="982715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FC99F-0ED4-BCC3-3A4E-BA6B9CBB4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Smoking Detection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16B8E-1E5D-4F58-7796-724EDFA9EE5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33400" y="1752600"/>
            <a:ext cx="8232648" cy="434340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1800" b="1" dirty="0"/>
              <a:t>Layer 1: </a:t>
            </a:r>
            <a:r>
              <a:rPr lang="en-US" sz="1800" dirty="0"/>
              <a:t>The first layer is a LSTM layer for learning from sequence of 100 points. 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b="1" dirty="0"/>
              <a:t>Layer 2: </a:t>
            </a:r>
            <a:r>
              <a:rPr lang="en-US" sz="1800" dirty="0"/>
              <a:t>Used as a regularization technique to reduce overfitting.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b="1" dirty="0"/>
              <a:t>Layer 3: </a:t>
            </a:r>
            <a:r>
              <a:rPr lang="en-US" sz="1800" dirty="0"/>
              <a:t>From this layer onwards the classifier part is starting.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b="1" dirty="0"/>
              <a:t>Layer 4: </a:t>
            </a:r>
            <a:r>
              <a:rPr lang="en-US" sz="1800" dirty="0"/>
              <a:t>This is SoftMax layer, that predicts the probability corresponding to each activities.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96F73-C4F6-CBA2-EAB7-6C6FC06E17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F0C9FE-ACD3-452F-8DD0-63DBD97D7115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C391D4-FA30-5FE4-B95A-6FD77FF6E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658" y="3848100"/>
            <a:ext cx="7060683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45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2A73D-9B68-2A23-505E-EE70F91B0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B45B3D-BB20-5242-2133-6CB302436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F0C9FE-ACD3-452F-8DD0-63DBD97D7115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8C224BF-938A-3723-3954-783A3FFC70A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331" y="1752600"/>
            <a:ext cx="4953337" cy="4495800"/>
          </a:xfrm>
        </p:spPr>
      </p:pic>
    </p:spTree>
    <p:extLst>
      <p:ext uri="{BB962C8B-B14F-4D97-AF65-F5344CB8AC3E}">
        <p14:creationId xmlns:p14="http://schemas.microsoft.com/office/powerpoint/2010/main" val="3855376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188B3-DD99-13AE-163B-2650A1A8B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FEC32E-3419-7035-EA4E-27662DB3F25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549739"/>
            <a:ext cx="6113989" cy="494631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C9C9C0-FF33-E467-7373-6B588FCBCE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F0C9FE-ACD3-452F-8DD0-63DBD97D7115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52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06062-EFD5-20DE-B833-F0412BE49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CC821D7-CCF2-9A27-04B6-4239165EE4F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900051" y="1905000"/>
            <a:ext cx="3710549" cy="261333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B1725-782C-F45F-0511-B2A847E9A7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F0C9FE-ACD3-452F-8DD0-63DBD97D7115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2EAC1F-063A-EE19-4B02-65A33B681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533003"/>
            <a:ext cx="3885764" cy="2514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A0143D-7B2C-33E5-84CB-AE091EE4102C}"/>
              </a:ext>
            </a:extLst>
          </p:cNvPr>
          <p:cNvSpPr txBox="1"/>
          <p:nvPr/>
        </p:nvSpPr>
        <p:spPr>
          <a:xfrm>
            <a:off x="175650" y="1570672"/>
            <a:ext cx="5310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Install android application on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Smartwatch &amp; Smartphone.</a:t>
            </a:r>
          </a:p>
          <a:p>
            <a:pPr marL="285750" indent="-28575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Provide a working internet connection.</a:t>
            </a:r>
          </a:p>
          <a:p>
            <a:pPr marL="285750" indent="-28575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Place the smart devices in the appropriate </a:t>
            </a:r>
          </a:p>
          <a:p>
            <a:pPr>
              <a:buClr>
                <a:schemeClr val="accent2"/>
              </a:buClr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place </a:t>
            </a:r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[4].</a:t>
            </a:r>
            <a:endParaRPr lang="en-GB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469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ECB9C-5663-4783-17D0-F00B16FF3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73E86-FB86-F229-A7D8-EBB0C9E3E27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2954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We used two devices to test the accuracy of the model:</a:t>
            </a:r>
          </a:p>
          <a:p>
            <a:pPr lvl="1"/>
            <a:r>
              <a:rPr lang="en-US" sz="2300" dirty="0"/>
              <a:t>A smartphone, using 3 sensors: accelerometer, gyroscope and linear acceleration sensor.</a:t>
            </a:r>
          </a:p>
          <a:p>
            <a:pPr lvl="1"/>
            <a:r>
              <a:rPr lang="en-US" sz="2300" dirty="0"/>
              <a:t>A smartwatch, using only an accelerometer.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D5358-7806-D3A7-3B7B-D9ABD4FAD6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F0C9FE-ACD3-452F-8DD0-63DBD97D7115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74AF03F-F620-833D-E5F9-90F3B4103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191314"/>
              </p:ext>
            </p:extLst>
          </p:nvPr>
        </p:nvGraphicFramePr>
        <p:xfrm>
          <a:off x="914400" y="3048000"/>
          <a:ext cx="7162800" cy="31350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85365">
                  <a:extLst>
                    <a:ext uri="{9D8B030D-6E8A-4147-A177-3AD203B41FA5}">
                      <a16:colId xmlns:a16="http://schemas.microsoft.com/office/drawing/2014/main" val="1730830206"/>
                    </a:ext>
                  </a:extLst>
                </a:gridCol>
                <a:gridCol w="2528119">
                  <a:extLst>
                    <a:ext uri="{9D8B030D-6E8A-4147-A177-3AD203B41FA5}">
                      <a16:colId xmlns:a16="http://schemas.microsoft.com/office/drawing/2014/main" val="983954789"/>
                    </a:ext>
                  </a:extLst>
                </a:gridCol>
                <a:gridCol w="2949316">
                  <a:extLst>
                    <a:ext uri="{9D8B030D-6E8A-4147-A177-3AD203B41FA5}">
                      <a16:colId xmlns:a16="http://schemas.microsoft.com/office/drawing/2014/main" val="3818595085"/>
                    </a:ext>
                  </a:extLst>
                </a:gridCol>
              </a:tblGrid>
              <a:tr h="610896">
                <a:tc>
                  <a:txBody>
                    <a:bodyPr/>
                    <a:lstStyle/>
                    <a:p>
                      <a:pPr algn="ctr"/>
                      <a:r>
                        <a:rPr lang="ro-RO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 </a:t>
                      </a:r>
                      <a:endParaRPr lang="en-US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Smartphone Accuracy</a:t>
                      </a:r>
                      <a:endParaRPr lang="en-US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Smartwatch </a:t>
                      </a:r>
                      <a:endParaRPr lang="en-US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  <a:p>
                      <a:pPr algn="ctr"/>
                      <a:r>
                        <a:rPr lang="ro-RO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Accuracy</a:t>
                      </a:r>
                      <a:endParaRPr lang="en-US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9859345"/>
                  </a:ext>
                </a:extLst>
              </a:tr>
              <a:tr h="504838">
                <a:tc>
                  <a:txBody>
                    <a:bodyPr/>
                    <a:lstStyle/>
                    <a:p>
                      <a:pPr algn="l"/>
                      <a:r>
                        <a:rPr lang="ro-RO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Participant 1</a:t>
                      </a:r>
                      <a:endParaRPr lang="en-US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8580" marR="68580" marT="0" marB="0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2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0.94</a:t>
                      </a:r>
                      <a:endParaRPr lang="en-US" sz="24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24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0.92</a:t>
                      </a:r>
                      <a:endParaRPr lang="en-US" sz="24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3773284"/>
                  </a:ext>
                </a:extLst>
              </a:tr>
              <a:tr h="504838">
                <a:tc>
                  <a:txBody>
                    <a:bodyPr/>
                    <a:lstStyle/>
                    <a:p>
                      <a:pPr algn="l"/>
                      <a:r>
                        <a:rPr lang="ro-RO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Participant 2</a:t>
                      </a:r>
                      <a:endParaRPr lang="en-US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2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0.92</a:t>
                      </a:r>
                      <a:endParaRPr lang="en-US" sz="24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24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0.87</a:t>
                      </a:r>
                      <a:endParaRPr lang="en-US" sz="24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2447586"/>
                  </a:ext>
                </a:extLst>
              </a:tr>
              <a:tr h="504838">
                <a:tc>
                  <a:txBody>
                    <a:bodyPr/>
                    <a:lstStyle/>
                    <a:p>
                      <a:pPr algn="l"/>
                      <a:r>
                        <a:rPr lang="ro-RO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Participant 3</a:t>
                      </a:r>
                      <a:endParaRPr lang="en-US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24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0.94</a:t>
                      </a:r>
                      <a:endParaRPr lang="en-US" sz="24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24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0.91</a:t>
                      </a:r>
                      <a:endParaRPr lang="en-US" sz="24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70556329"/>
                  </a:ext>
                </a:extLst>
              </a:tr>
              <a:tr h="504838">
                <a:tc>
                  <a:txBody>
                    <a:bodyPr/>
                    <a:lstStyle/>
                    <a:p>
                      <a:pPr algn="l"/>
                      <a:r>
                        <a:rPr lang="ro-RO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Participant 4</a:t>
                      </a:r>
                      <a:endParaRPr lang="en-US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24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0.89</a:t>
                      </a:r>
                      <a:endParaRPr lang="en-US" sz="24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24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0.87</a:t>
                      </a:r>
                      <a:endParaRPr lang="en-US" sz="24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02048487"/>
                  </a:ext>
                </a:extLst>
              </a:tr>
              <a:tr h="504838">
                <a:tc>
                  <a:txBody>
                    <a:bodyPr/>
                    <a:lstStyle/>
                    <a:p>
                      <a:pPr algn="l"/>
                      <a:r>
                        <a:rPr lang="ro-RO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Participant 5</a:t>
                      </a:r>
                      <a:endParaRPr lang="en-US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2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0.94</a:t>
                      </a:r>
                      <a:endParaRPr lang="en-US" sz="24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2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0.89</a:t>
                      </a:r>
                      <a:endParaRPr lang="en-US" sz="24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03965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8135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C6AD5-23B2-4765-9B69-F9461DC5D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B80C2-37FB-9903-7D0D-8ACA3AF0740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2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200" b="1" dirty="0"/>
              <a:t>Obtained results: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/>
              <a:t>Developed a system that distinguishes smoking from other human activities.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/>
              <a:t> </a:t>
            </a:r>
            <a:r>
              <a:rPr lang="en-US" sz="2200" kern="1200" dirty="0"/>
              <a:t>Creating an application for smart devices that </a:t>
            </a:r>
            <a:r>
              <a:rPr lang="en-US" sz="2200" dirty="0"/>
              <a:t>assisting people to quit smoking</a:t>
            </a:r>
            <a:r>
              <a:rPr lang="en-US" sz="2200" kern="1200" dirty="0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sz="22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200" b="1" dirty="0"/>
              <a:t>Future improvements: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/>
              <a:t>Integration a method to warn the user that they smoke too much.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/>
              <a:t>Adding a page for information on the damage caused by smoking and a hotline for emergencies.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sz="2100" dirty="0"/>
          </a:p>
          <a:p>
            <a:pPr lvl="1">
              <a:buFont typeface="Courier New" panose="02070309020205020404" pitchFamily="49" charset="0"/>
              <a:buChar char="o"/>
            </a:pPr>
            <a:endParaRPr lang="en-US" sz="2100" dirty="0"/>
          </a:p>
          <a:p>
            <a:pPr lvl="1"/>
            <a:endParaRPr lang="en-US" sz="2100" dirty="0"/>
          </a:p>
          <a:p>
            <a:pPr lvl="1"/>
            <a:endParaRPr lang="en-US" sz="2800" kern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CBA45-8C5F-A72B-A715-C0192EA8CE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F0C9FE-ACD3-452F-8DD0-63DBD97D7115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04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38B59-6C2C-37F7-01F5-2303F25DF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FE17B-8BAD-6165-235E-C98462B9AB2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cs typeface="Helvetica" panose="020B0604020202020204" pitchFamily="34" charset="0"/>
              </a:rPr>
              <a:t>[1] </a:t>
            </a:r>
            <a:r>
              <a:rPr lang="en-US" sz="2000" b="0" i="0" dirty="0">
                <a:solidFill>
                  <a:srgbClr val="222222"/>
                </a:solidFill>
                <a:effectLst/>
                <a:cs typeface="Helvetica" panose="020B0604020202020204" pitchFamily="34" charset="0"/>
              </a:rPr>
              <a:t>Jha, Prabhat. "Avoidable global cancer deaths and total deaths from smoking." </a:t>
            </a:r>
            <a:r>
              <a:rPr lang="en-US" sz="2000" b="0" i="1" dirty="0">
                <a:solidFill>
                  <a:srgbClr val="222222"/>
                </a:solidFill>
                <a:effectLst/>
                <a:cs typeface="Helvetica" panose="020B0604020202020204" pitchFamily="34" charset="0"/>
              </a:rPr>
              <a:t>Nature Reviews Cancer</a:t>
            </a:r>
            <a:r>
              <a:rPr lang="en-US" sz="2000" b="0" i="0" dirty="0">
                <a:solidFill>
                  <a:srgbClr val="222222"/>
                </a:solidFill>
                <a:effectLst/>
                <a:cs typeface="Helvetica" panose="020B0604020202020204" pitchFamily="34" charset="0"/>
              </a:rPr>
              <a:t> 9.9 (2009): 655-664.</a:t>
            </a:r>
          </a:p>
          <a:p>
            <a:r>
              <a:rPr lang="en-US" sz="2000" dirty="0">
                <a:solidFill>
                  <a:srgbClr val="222222"/>
                </a:solidFill>
                <a:cs typeface="Helvetica" panose="020B0604020202020204" pitchFamily="34" charset="0"/>
              </a:rPr>
              <a:t>[2] </a:t>
            </a:r>
            <a:r>
              <a:rPr lang="en-US" sz="2000" dirty="0" err="1">
                <a:solidFill>
                  <a:srgbClr val="222222"/>
                </a:solidFill>
                <a:cs typeface="Helvetica" panose="020B0604020202020204" pitchFamily="34" charset="0"/>
              </a:rPr>
              <a:t>SmokeBeat</a:t>
            </a:r>
            <a:r>
              <a:rPr lang="en-US" sz="2000" dirty="0">
                <a:solidFill>
                  <a:srgbClr val="222222"/>
                </a:solidFill>
                <a:cs typeface="Helvetica" panose="020B0604020202020204" pitchFamily="34" charset="0"/>
              </a:rPr>
              <a:t> </a:t>
            </a:r>
            <a:r>
              <a:rPr lang="en-US" sz="2000" b="0" i="0" u="none" strike="noStrike" baseline="0" dirty="0">
                <a:solidFill>
                  <a:srgbClr val="000000"/>
                </a:solidFill>
              </a:rPr>
              <a:t>highlights,</a:t>
            </a:r>
            <a:r>
              <a:rPr lang="en-US" sz="2000" dirty="0">
                <a:solidFill>
                  <a:srgbClr val="222222"/>
                </a:solidFill>
                <a:cs typeface="Helvetica" panose="020B0604020202020204" pitchFamily="34" charset="0"/>
              </a:rPr>
              <a:t> </a:t>
            </a:r>
            <a:r>
              <a:rPr lang="en-US" sz="2000" u="sng" dirty="0">
                <a:solidFill>
                  <a:schemeClr val="accent2"/>
                </a:solidFill>
                <a:cs typeface="Helvetica" panose="020B0604020202020204" pitchFamily="34" charset="0"/>
              </a:rPr>
              <a:t>https://www.medgadget.com/2018/05/smokebeat-uses-fitness-bands-and-smartwatches-to-detect-smoking-interview-with-ceo-of-somatix.html</a:t>
            </a:r>
          </a:p>
          <a:p>
            <a:r>
              <a:rPr lang="en-US" sz="2000" dirty="0">
                <a:solidFill>
                  <a:srgbClr val="222222"/>
                </a:solidFill>
                <a:cs typeface="Helvetica" panose="020B0604020202020204" pitchFamily="34" charset="0"/>
              </a:rPr>
              <a:t>[3] </a:t>
            </a:r>
            <a:r>
              <a:rPr lang="en-US" sz="2000" dirty="0"/>
              <a:t>Shoaib, Muhammad, et al. "A hierarchical lazy smoking detection algorithm using smartwatch sensors." 2016 IEEE 18th International Conference on e-Health Networking, Applications and Services (</a:t>
            </a:r>
            <a:r>
              <a:rPr lang="en-US" sz="2000" dirty="0" err="1"/>
              <a:t>Healthcom</a:t>
            </a:r>
            <a:r>
              <a:rPr lang="en-US" sz="2000" dirty="0"/>
              <a:t>). IEEE, 2016.</a:t>
            </a:r>
          </a:p>
          <a:p>
            <a:r>
              <a:rPr lang="en-US" sz="2000" dirty="0">
                <a:cs typeface="Helvetica" panose="020B0604020202020204" pitchFamily="34" charset="0"/>
              </a:rPr>
              <a:t>[4] </a:t>
            </a:r>
            <a:r>
              <a:rPr lang="en-US" sz="2000" dirty="0" err="1"/>
              <a:t>Justa</a:t>
            </a:r>
            <a:r>
              <a:rPr lang="en-US" sz="2000" dirty="0"/>
              <a:t>, Josef, Václav </a:t>
            </a:r>
            <a:r>
              <a:rPr lang="en-US" sz="2000" dirty="0" err="1"/>
              <a:t>Šmídl</a:t>
            </a:r>
            <a:r>
              <a:rPr lang="en-US" sz="2000" dirty="0"/>
              <a:t>, and </a:t>
            </a:r>
            <a:r>
              <a:rPr lang="en-US" sz="2000" dirty="0" err="1"/>
              <a:t>Aleš</a:t>
            </a:r>
            <a:r>
              <a:rPr lang="en-US" sz="2000" dirty="0"/>
              <a:t> </a:t>
            </a:r>
            <a:r>
              <a:rPr lang="en-US" sz="2000" dirty="0" err="1"/>
              <a:t>Hamáček</a:t>
            </a:r>
            <a:r>
              <a:rPr lang="en-US" sz="2000" dirty="0"/>
              <a:t>. "Fast AHRS filter for accelerometer, magnetometer, and gyroscope combination </a:t>
            </a:r>
            <a:endParaRPr lang="en-US" sz="2000" dirty="0">
              <a:cs typeface="Helvetica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55A1D-08B4-3444-4C35-855A4CDAB0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F0C9FE-ACD3-452F-8DD0-63DBD97D7115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824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A7B854C-0D47-1393-1310-3A79EBDB0611}"/>
              </a:ext>
            </a:extLst>
          </p:cNvPr>
          <p:cNvSpPr txBox="1">
            <a:spLocks/>
          </p:cNvSpPr>
          <p:nvPr/>
        </p:nvSpPr>
        <p:spPr>
          <a:xfrm>
            <a:off x="837474" y="2518991"/>
            <a:ext cx="7469052" cy="1820018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GB" sz="6600" b="1" dirty="0">
                <a:latin typeface="Helvetica" panose="020B0604020202020204" pitchFamily="34" charset="0"/>
                <a:cs typeface="Helvetica" panose="020B0604020202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66313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Agenda</a:t>
            </a:r>
          </a:p>
        </p:txBody>
      </p:sp>
      <p:sp>
        <p:nvSpPr>
          <p:cNvPr id="8194" name="Slide Number Placeholder 14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626CDBE-92B2-4EF7-9E95-E78DAF7A4F47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>
              <a:cs typeface="Arial" charset="0"/>
            </a:endParaRPr>
          </a:p>
        </p:txBody>
      </p:sp>
      <p:sp>
        <p:nvSpPr>
          <p:cNvPr id="8196" name="Slide Number Placeholder 2"/>
          <p:cNvSpPr txBox="1">
            <a:spLocks noGrp="1"/>
          </p:cNvSpPr>
          <p:nvPr/>
        </p:nvSpPr>
        <p:spPr bwMode="auto">
          <a:xfrm>
            <a:off x="8610600" y="6553200"/>
            <a:ext cx="457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fld id="{799E6013-F35D-43E3-AE09-E1D1AAB748D1}" type="slidenum">
              <a:rPr lang="en-US" sz="1200">
                <a:solidFill>
                  <a:schemeClr val="bg1"/>
                </a:solidFill>
                <a:latin typeface="Helvetica" pitchFamily="34" charset="0"/>
                <a:cs typeface="Arial" charset="0"/>
              </a:rPr>
              <a:pPr algn="ctr"/>
              <a:t>2</a:t>
            </a:fld>
            <a:endParaRPr lang="en-US" sz="1200">
              <a:solidFill>
                <a:schemeClr val="bg1"/>
              </a:solidFill>
              <a:latin typeface="Helvetica" pitchFamily="34" charset="0"/>
              <a:cs typeface="Arial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226552" cy="4419600"/>
          </a:xfrm>
        </p:spPr>
        <p:txBody>
          <a:bodyPr>
            <a:normAutofit lnSpcReduction="1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Context and Motivation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Objectives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Related Work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Solution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Implementation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Experimental Setup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Experimental Results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Conclusion and Further Developments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Bibliography</a:t>
            </a:r>
          </a:p>
          <a:p>
            <a:endParaRPr lang="en-US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FC99F-0ED4-BCC3-3A4E-BA6B9CBB4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Smoking Detection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96F73-C4F6-CBA2-EAB7-6C6FC06E17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F0C9FE-ACD3-452F-8DD0-63DBD97D7115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FE3910-75A5-A891-F7E4-A573181AD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18584"/>
            <a:ext cx="6301972" cy="47352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16B8E-1E5D-4F58-7796-724EDFA9EE5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114800" y="1532580"/>
            <a:ext cx="4876800" cy="242982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000" b="1" dirty="0"/>
              <a:t>The values produced by the sensors are analyzed using a window size of 100 points.</a:t>
            </a:r>
          </a:p>
          <a:p>
            <a:endParaRPr lang="en-US" sz="2000" b="1" dirty="0"/>
          </a:p>
          <a:p>
            <a:endParaRPr lang="en-US" sz="32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631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21417-A6F3-6E36-653B-878335D8D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and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B47FA-AB8C-297B-810A-FBC99DC0C6F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447800"/>
          </a:xfrm>
        </p:spPr>
        <p:txBody>
          <a:bodyPr>
            <a:normAutofit fontScale="85000" lnSpcReduction="2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Smoking kills approximately 5 to 6 million people every year. On the basis of current smoking patterns, the number of annual deaths due to smoking will rise to around 10 million by 2030. [1]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6B032-FECA-C87B-FFC9-F082A118D2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F0C9FE-ACD3-452F-8DD0-63DBD97D7115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4A6D5D-D670-F5F3-E970-DBDD3E1F0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510" y="3200400"/>
            <a:ext cx="4686979" cy="27768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1DD024-77BC-FC60-922F-943DEE871A53}"/>
              </a:ext>
            </a:extLst>
          </p:cNvPr>
          <p:cNvSpPr txBox="1"/>
          <p:nvPr/>
        </p:nvSpPr>
        <p:spPr>
          <a:xfrm>
            <a:off x="2883075" y="5977292"/>
            <a:ext cx="3377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Number (in millions) of tobacco smokers</a:t>
            </a:r>
          </a:p>
        </p:txBody>
      </p:sp>
    </p:spTree>
    <p:extLst>
      <p:ext uri="{BB962C8B-B14F-4D97-AF65-F5344CB8AC3E}">
        <p14:creationId xmlns:p14="http://schemas.microsoft.com/office/powerpoint/2010/main" val="2391292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93BCA-0BFD-DD20-30ED-124989F07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AE52D-C60F-D6A9-219A-CDE52E1D4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F0C9FE-ACD3-452F-8DD0-63DBD97D7115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20367307-F763-08E6-E5CE-3B3346DF4C2E}"/>
              </a:ext>
            </a:extLst>
          </p:cNvPr>
          <p:cNvSpPr/>
          <p:nvPr/>
        </p:nvSpPr>
        <p:spPr>
          <a:xfrm>
            <a:off x="396512" y="2246940"/>
            <a:ext cx="3508842" cy="3508842"/>
          </a:xfrm>
          <a:custGeom>
            <a:avLst/>
            <a:gdLst>
              <a:gd name="connsiteX0" fmla="*/ 0 w 3508842"/>
              <a:gd name="connsiteY0" fmla="*/ 1754421 h 3508842"/>
              <a:gd name="connsiteX1" fmla="*/ 1754421 w 3508842"/>
              <a:gd name="connsiteY1" fmla="*/ 0 h 3508842"/>
              <a:gd name="connsiteX2" fmla="*/ 3508842 w 3508842"/>
              <a:gd name="connsiteY2" fmla="*/ 1754421 h 3508842"/>
              <a:gd name="connsiteX3" fmla="*/ 1754421 w 3508842"/>
              <a:gd name="connsiteY3" fmla="*/ 3508842 h 3508842"/>
              <a:gd name="connsiteX4" fmla="*/ 0 w 3508842"/>
              <a:gd name="connsiteY4" fmla="*/ 1754421 h 350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8842" h="3508842">
                <a:moveTo>
                  <a:pt x="0" y="1754421"/>
                </a:moveTo>
                <a:cubicBezTo>
                  <a:pt x="0" y="785481"/>
                  <a:pt x="785481" y="0"/>
                  <a:pt x="1754421" y="0"/>
                </a:cubicBezTo>
                <a:cubicBezTo>
                  <a:pt x="2723361" y="0"/>
                  <a:pt x="3508842" y="785481"/>
                  <a:pt x="3508842" y="1754421"/>
                </a:cubicBezTo>
                <a:cubicBezTo>
                  <a:pt x="3508842" y="2723361"/>
                  <a:pt x="2723361" y="3508842"/>
                  <a:pt x="1754421" y="3508842"/>
                </a:cubicBezTo>
                <a:cubicBezTo>
                  <a:pt x="785481" y="3508842"/>
                  <a:pt x="0" y="2723361"/>
                  <a:pt x="0" y="1754421"/>
                </a:cubicBezTo>
                <a:close/>
              </a:path>
            </a:pathLst>
          </a:custGeom>
          <a:ln w="38100">
            <a:solidFill>
              <a:schemeClr val="accent2"/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36718" tIns="536718" rIns="536718" bIns="536718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i="0" kern="1200" baseline="0" dirty="0"/>
              <a:t>Main objective</a:t>
            </a:r>
            <a:r>
              <a:rPr lang="en-US" sz="1800" b="0" i="0" kern="1200" baseline="0" dirty="0"/>
              <a:t>:</a:t>
            </a:r>
          </a:p>
          <a:p>
            <a:pPr marL="285750" lvl="0" indent="-28575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dirty="0"/>
              <a:t>Develop a method for recognize human activity, for smoking and other similar activities, and implement it as a </a:t>
            </a:r>
            <a:r>
              <a:rPr lang="en-US" sz="1800" kern="1200" dirty="0"/>
              <a:t>distributed</a:t>
            </a:r>
            <a:r>
              <a:rPr lang="en-US" dirty="0"/>
              <a:t> system for assisting people to quit smoking.</a:t>
            </a:r>
            <a:endParaRPr lang="en-US" sz="1800" kern="1200" dirty="0"/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81B77BA8-6392-296A-D70B-D7EAD498ACEA}"/>
              </a:ext>
            </a:extLst>
          </p:cNvPr>
          <p:cNvSpPr/>
          <p:nvPr/>
        </p:nvSpPr>
        <p:spPr>
          <a:xfrm>
            <a:off x="3809089" y="2802132"/>
            <a:ext cx="1754421" cy="274715"/>
          </a:xfrm>
          <a:custGeom>
            <a:avLst/>
            <a:gdLst>
              <a:gd name="connsiteX0" fmla="*/ 0 w 2186564"/>
              <a:gd name="connsiteY0" fmla="*/ 41263 h 206317"/>
              <a:gd name="connsiteX1" fmla="*/ 2083406 w 2186564"/>
              <a:gd name="connsiteY1" fmla="*/ 41263 h 206317"/>
              <a:gd name="connsiteX2" fmla="*/ 2083406 w 2186564"/>
              <a:gd name="connsiteY2" fmla="*/ 0 h 206317"/>
              <a:gd name="connsiteX3" fmla="*/ 2186564 w 2186564"/>
              <a:gd name="connsiteY3" fmla="*/ 103159 h 206317"/>
              <a:gd name="connsiteX4" fmla="*/ 2083406 w 2186564"/>
              <a:gd name="connsiteY4" fmla="*/ 206317 h 206317"/>
              <a:gd name="connsiteX5" fmla="*/ 2083406 w 2186564"/>
              <a:gd name="connsiteY5" fmla="*/ 165054 h 206317"/>
              <a:gd name="connsiteX6" fmla="*/ 0 w 2186564"/>
              <a:gd name="connsiteY6" fmla="*/ 165054 h 206317"/>
              <a:gd name="connsiteX7" fmla="*/ 0 w 2186564"/>
              <a:gd name="connsiteY7" fmla="*/ 41263 h 206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86564" h="206317">
                <a:moveTo>
                  <a:pt x="0" y="41263"/>
                </a:moveTo>
                <a:lnTo>
                  <a:pt x="2083406" y="41263"/>
                </a:lnTo>
                <a:lnTo>
                  <a:pt x="2083406" y="0"/>
                </a:lnTo>
                <a:lnTo>
                  <a:pt x="2186564" y="103159"/>
                </a:lnTo>
                <a:lnTo>
                  <a:pt x="2083406" y="206317"/>
                </a:lnTo>
                <a:lnTo>
                  <a:pt x="2083406" y="165054"/>
                </a:lnTo>
                <a:lnTo>
                  <a:pt x="0" y="165054"/>
                </a:lnTo>
                <a:lnTo>
                  <a:pt x="0" y="41263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1263" rIns="61895" bIns="41263" numCol="1" spcCol="1270" anchor="ctr" anchorCtr="0">
            <a:noAutofit/>
          </a:bodyPr>
          <a:lstStyle/>
          <a:p>
            <a:pPr lvl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900" kern="120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55254D36-2C71-4D92-798D-D0759E00BAC4}"/>
              </a:ext>
            </a:extLst>
          </p:cNvPr>
          <p:cNvSpPr/>
          <p:nvPr/>
        </p:nvSpPr>
        <p:spPr>
          <a:xfrm>
            <a:off x="5453510" y="2246940"/>
            <a:ext cx="3508842" cy="3508842"/>
          </a:xfrm>
          <a:custGeom>
            <a:avLst/>
            <a:gdLst>
              <a:gd name="connsiteX0" fmla="*/ 0 w 3508842"/>
              <a:gd name="connsiteY0" fmla="*/ 1754421 h 3508842"/>
              <a:gd name="connsiteX1" fmla="*/ 1754421 w 3508842"/>
              <a:gd name="connsiteY1" fmla="*/ 0 h 3508842"/>
              <a:gd name="connsiteX2" fmla="*/ 3508842 w 3508842"/>
              <a:gd name="connsiteY2" fmla="*/ 1754421 h 3508842"/>
              <a:gd name="connsiteX3" fmla="*/ 1754421 w 3508842"/>
              <a:gd name="connsiteY3" fmla="*/ 3508842 h 3508842"/>
              <a:gd name="connsiteX4" fmla="*/ 0 w 3508842"/>
              <a:gd name="connsiteY4" fmla="*/ 1754421 h 350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8842" h="3508842">
                <a:moveTo>
                  <a:pt x="0" y="1754421"/>
                </a:moveTo>
                <a:cubicBezTo>
                  <a:pt x="0" y="785481"/>
                  <a:pt x="785481" y="0"/>
                  <a:pt x="1754421" y="0"/>
                </a:cubicBezTo>
                <a:cubicBezTo>
                  <a:pt x="2723361" y="0"/>
                  <a:pt x="3508842" y="785481"/>
                  <a:pt x="3508842" y="1754421"/>
                </a:cubicBezTo>
                <a:cubicBezTo>
                  <a:pt x="3508842" y="2723361"/>
                  <a:pt x="2723361" y="3508842"/>
                  <a:pt x="1754421" y="3508842"/>
                </a:cubicBezTo>
                <a:cubicBezTo>
                  <a:pt x="785481" y="3508842"/>
                  <a:pt x="0" y="2723361"/>
                  <a:pt x="0" y="1754421"/>
                </a:cubicBezTo>
                <a:close/>
              </a:path>
            </a:pathLst>
          </a:custGeom>
          <a:ln w="38100">
            <a:solidFill>
              <a:schemeClr val="accent2"/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36718" tIns="536718" rIns="536718" bIns="536718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00" b="1" i="0" kern="1200" baseline="0" dirty="0"/>
          </a:p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00" b="1" i="0" kern="1200" baseline="0" dirty="0"/>
          </a:p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i="0" kern="1200" baseline="0" dirty="0"/>
              <a:t>Secondary objectives</a:t>
            </a:r>
            <a:r>
              <a:rPr lang="en-US" sz="1800" b="0" i="0" kern="1200" baseline="0" dirty="0"/>
              <a:t>:</a:t>
            </a:r>
          </a:p>
          <a:p>
            <a:pPr marL="285750" indent="-285750" defTabSz="800100">
              <a:lnSpc>
                <a:spcPct val="90000"/>
              </a:lnSpc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Study already existing approaches.</a:t>
            </a:r>
            <a:endParaRPr lang="en-US" sz="1600" kern="1200" dirty="0"/>
          </a:p>
          <a:p>
            <a:pPr marL="285750" indent="-285750" defTabSz="800100">
              <a:lnSpc>
                <a:spcPct val="90000"/>
              </a:lnSpc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kern="1200" dirty="0"/>
              <a:t>Design and implement the </a:t>
            </a:r>
            <a:r>
              <a:rPr lang="en-US" sz="1600" dirty="0"/>
              <a:t>support system for smoking detection</a:t>
            </a:r>
            <a:r>
              <a:rPr lang="en-US" sz="1600" kern="1200" dirty="0"/>
              <a:t>.</a:t>
            </a:r>
          </a:p>
          <a:p>
            <a:pPr marL="285750" indent="-285750" defTabSz="800100">
              <a:lnSpc>
                <a:spcPct val="90000"/>
              </a:lnSpc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Integrate the human activity recognition component </a:t>
            </a:r>
            <a:r>
              <a:rPr lang="en-US" sz="1600" kern="1200" dirty="0"/>
              <a:t>with the rest of the platform</a:t>
            </a:r>
            <a:r>
              <a:rPr lang="en-US" kern="1200" dirty="0"/>
              <a:t>.</a:t>
            </a:r>
          </a:p>
          <a:p>
            <a:pPr defTabSz="800100">
              <a:lnSpc>
                <a:spcPct val="90000"/>
              </a:lnSpc>
              <a:spcAft>
                <a:spcPct val="35000"/>
              </a:spcAft>
            </a:pPr>
            <a:endParaRPr lang="en-US" dirty="0"/>
          </a:p>
          <a:p>
            <a:pPr marL="285750" lvl="0" indent="-28575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endParaRPr lang="en-US" sz="1800" kern="1200" dirty="0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B15CF81F-9A24-4DAE-67C2-8DDF645E0728}"/>
              </a:ext>
            </a:extLst>
          </p:cNvPr>
          <p:cNvSpPr/>
          <p:nvPr/>
        </p:nvSpPr>
        <p:spPr>
          <a:xfrm rot="10800000">
            <a:off x="3802222" y="4953000"/>
            <a:ext cx="1754421" cy="274715"/>
          </a:xfrm>
          <a:custGeom>
            <a:avLst/>
            <a:gdLst>
              <a:gd name="connsiteX0" fmla="*/ 0 w 2186564"/>
              <a:gd name="connsiteY0" fmla="*/ 41263 h 206317"/>
              <a:gd name="connsiteX1" fmla="*/ 2083406 w 2186564"/>
              <a:gd name="connsiteY1" fmla="*/ 41263 h 206317"/>
              <a:gd name="connsiteX2" fmla="*/ 2083406 w 2186564"/>
              <a:gd name="connsiteY2" fmla="*/ 0 h 206317"/>
              <a:gd name="connsiteX3" fmla="*/ 2186564 w 2186564"/>
              <a:gd name="connsiteY3" fmla="*/ 103159 h 206317"/>
              <a:gd name="connsiteX4" fmla="*/ 2083406 w 2186564"/>
              <a:gd name="connsiteY4" fmla="*/ 206317 h 206317"/>
              <a:gd name="connsiteX5" fmla="*/ 2083406 w 2186564"/>
              <a:gd name="connsiteY5" fmla="*/ 165054 h 206317"/>
              <a:gd name="connsiteX6" fmla="*/ 0 w 2186564"/>
              <a:gd name="connsiteY6" fmla="*/ 165054 h 206317"/>
              <a:gd name="connsiteX7" fmla="*/ 0 w 2186564"/>
              <a:gd name="connsiteY7" fmla="*/ 41263 h 206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86564" h="206317">
                <a:moveTo>
                  <a:pt x="0" y="41263"/>
                </a:moveTo>
                <a:lnTo>
                  <a:pt x="2083406" y="41263"/>
                </a:lnTo>
                <a:lnTo>
                  <a:pt x="2083406" y="0"/>
                </a:lnTo>
                <a:lnTo>
                  <a:pt x="2186564" y="103159"/>
                </a:lnTo>
                <a:lnTo>
                  <a:pt x="2083406" y="206317"/>
                </a:lnTo>
                <a:lnTo>
                  <a:pt x="2083406" y="165054"/>
                </a:lnTo>
                <a:lnTo>
                  <a:pt x="0" y="165054"/>
                </a:lnTo>
                <a:lnTo>
                  <a:pt x="0" y="41263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1263" rIns="61895" bIns="41263" numCol="1" spcCol="1270" anchor="ctr" anchorCtr="0">
            <a:noAutofit/>
          </a:bodyPr>
          <a:lstStyle/>
          <a:p>
            <a:pPr lvl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900" kern="1200"/>
          </a:p>
        </p:txBody>
      </p:sp>
    </p:spTree>
    <p:extLst>
      <p:ext uri="{BB962C8B-B14F-4D97-AF65-F5344CB8AC3E}">
        <p14:creationId xmlns:p14="http://schemas.microsoft.com/office/powerpoint/2010/main" val="129424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4BCF6-668C-6D54-EF83-EA692F37C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4B644-7EB7-1661-1524-9F85353B927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5635752" cy="4495800"/>
          </a:xfrm>
        </p:spPr>
        <p:txBody>
          <a:bodyPr/>
          <a:lstStyle/>
          <a:p>
            <a:r>
              <a:rPr lang="en-US" sz="2000" dirty="0"/>
              <a:t>A Hierarchical Lazy Smoking Detection Algorithm Using Smartwatch Sensors[3] </a:t>
            </a:r>
            <a:r>
              <a:rPr lang="en-US" sz="1200" dirty="0"/>
              <a:t>University of Twente, The Netherlands</a:t>
            </a:r>
            <a:endParaRPr lang="en-US" sz="2000" dirty="0"/>
          </a:p>
          <a:p>
            <a:pPr lvl="1"/>
            <a:r>
              <a:rPr lang="en-US" sz="1800" dirty="0">
                <a:solidFill>
                  <a:srgbClr val="00B0F0"/>
                </a:solidFill>
              </a:rPr>
              <a:t>Advantages: </a:t>
            </a:r>
            <a:r>
              <a:rPr lang="en-US" sz="1800" dirty="0"/>
              <a:t>Classification of 5 different types of smoking.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Disadvantages: </a:t>
            </a:r>
            <a:r>
              <a:rPr lang="en-US" sz="1800" dirty="0"/>
              <a:t>Low accuracy because they use only 2 sensors. No user interface.</a:t>
            </a:r>
          </a:p>
          <a:p>
            <a:r>
              <a:rPr lang="en-US" sz="2000" dirty="0" err="1"/>
              <a:t>SmokeBeat</a:t>
            </a:r>
            <a:r>
              <a:rPr lang="en-US" sz="2000" dirty="0"/>
              <a:t> </a:t>
            </a:r>
            <a:r>
              <a:rPr lang="en-US" sz="1600" dirty="0"/>
              <a:t>[2] </a:t>
            </a:r>
            <a:endParaRPr lang="en-US" sz="2000" dirty="0"/>
          </a:p>
          <a:p>
            <a:pPr lvl="1"/>
            <a:r>
              <a:rPr lang="en-US" sz="1800" dirty="0">
                <a:solidFill>
                  <a:srgbClr val="00B0F0"/>
                </a:solidFill>
              </a:rPr>
              <a:t>Advantages: </a:t>
            </a:r>
            <a:r>
              <a:rPr lang="en-US" sz="1800" dirty="0"/>
              <a:t>Presentation of financial data and locations where smoking was done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Disadvantages: </a:t>
            </a:r>
            <a:r>
              <a:rPr lang="en-US" sz="1800" dirty="0"/>
              <a:t>The need to purchase a specific wrist device.</a:t>
            </a:r>
          </a:p>
          <a:p>
            <a:pPr marL="365760" lvl="1" indent="0">
              <a:buNone/>
            </a:pPr>
            <a:endParaRPr lang="en-US" sz="18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3402D-3CF7-EF40-4BB3-E680521219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F0C9FE-ACD3-452F-8DD0-63DBD97D7115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0B066CC-7B75-D416-5A59-A434F922B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608" y="3886200"/>
            <a:ext cx="3122392" cy="201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123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076BA-DD7F-ADBC-B871-9EE910DAC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Arial" pitchFamily="34" charset="0"/>
                <a:cs typeface="Arial" pitchFamily="34" charset="0"/>
              </a:rPr>
              <a:t>Proposed Solution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740CA0-D620-60C2-2A45-0B05202852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F0C9FE-ACD3-452F-8DD0-63DBD97D7115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AA593C-CD47-A12C-6574-C1A9AD079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286000"/>
            <a:ext cx="5867400" cy="40459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3C31E-EB61-6ACF-42B3-59CC6ABBB86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0886" y="1524000"/>
            <a:ext cx="7228114" cy="167640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000" dirty="0"/>
              <a:t>A system that takes data from the sensors of a smartphone or smartwatch and processes it to detect smoking.</a:t>
            </a:r>
          </a:p>
        </p:txBody>
      </p:sp>
    </p:spTree>
    <p:extLst>
      <p:ext uri="{BB962C8B-B14F-4D97-AF65-F5344CB8AC3E}">
        <p14:creationId xmlns:p14="http://schemas.microsoft.com/office/powerpoint/2010/main" val="680214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A6859-A87C-9173-E1EB-965A756CB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Arial" pitchFamily="34" charset="0"/>
                <a:cs typeface="Arial" pitchFamily="34" charset="0"/>
              </a:rPr>
              <a:t>Conceptual Architecture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A43919-B13A-4227-3E36-666DE30F258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600200"/>
            <a:ext cx="8153400" cy="327575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8B1DD-C287-3B51-28E6-2B0DE99ECC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F0C9FE-ACD3-452F-8DD0-63DBD97D7115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2D33BED5-7CA6-8FD2-4334-6BBBC0B437BD}"/>
              </a:ext>
            </a:extLst>
          </p:cNvPr>
          <p:cNvSpPr txBox="1">
            <a:spLocks/>
          </p:cNvSpPr>
          <p:nvPr/>
        </p:nvSpPr>
        <p:spPr>
          <a:xfrm>
            <a:off x="346273" y="4875958"/>
            <a:ext cx="8680053" cy="1494401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Arial" pitchFamily="34" charset="0"/>
              <a:buChar char="•"/>
              <a:defRPr kumimoji="0" sz="29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Arial" pitchFamily="34" charset="0"/>
              <a:buChar char="•"/>
              <a:defRPr kumimoji="0" sz="2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Arial" pitchFamily="34" charset="0"/>
              <a:buChar char="•"/>
              <a:defRPr kumimoji="0" sz="23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Arial" pitchFamily="34" charset="0"/>
              <a:buChar char="•"/>
              <a:defRPr kumimoji="0" sz="2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Arial" pitchFamily="34" charset="0"/>
              <a:buChar char="•"/>
              <a:defRPr kumimoji="0" sz="2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Front-end  component implemented in Android Studio.</a:t>
            </a:r>
          </a:p>
          <a:p>
            <a:pPr fontAlgn="auto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Back-end  component implemented using Java and Spring.</a:t>
            </a:r>
          </a:p>
          <a:p>
            <a:pPr fontAlgn="auto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Human activity recognition(HAR) component implemented in Python</a:t>
            </a:r>
          </a:p>
          <a:p>
            <a:pPr fontAlgn="auto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PostgreSQL relational database.</a:t>
            </a:r>
          </a:p>
          <a:p>
            <a:pPr fontAlgn="auto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To communication between components we used a queue system.</a:t>
            </a:r>
          </a:p>
          <a:p>
            <a:pPr fontAlgn="auto"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0" indent="0" fontAlgn="auto">
              <a:spcAft>
                <a:spcPts val="0"/>
              </a:spcAft>
              <a:buNone/>
            </a:pPr>
            <a:endParaRPr lang="en-US" sz="1600" i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928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49DE8-33EB-59A8-5078-159FA60FA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Front-end Component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C6324F-D3E9-A9B1-647F-CF0AEABFB4D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125" y="4450014"/>
            <a:ext cx="5889676" cy="194062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22575-E117-654D-920F-94C77434A5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F0C9FE-ACD3-452F-8DD0-63DBD97D7115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B582D3-A621-01CC-80DE-AF436C2F8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616" y="1865993"/>
            <a:ext cx="2312274" cy="23122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D51A632-FC30-5E99-75EE-22998F669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102638"/>
            <a:ext cx="2571750" cy="25822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1241E-1F33-FE4A-EE92-56F99167DB8E}"/>
              </a:ext>
            </a:extLst>
          </p:cNvPr>
          <p:cNvSpPr txBox="1"/>
          <p:nvPr/>
        </p:nvSpPr>
        <p:spPr>
          <a:xfrm>
            <a:off x="7131953" y="1594246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Home 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EDFB49-6214-4860-3462-59AEC3D00BB9}"/>
              </a:ext>
            </a:extLst>
          </p:cNvPr>
          <p:cNvSpPr txBox="1"/>
          <p:nvPr/>
        </p:nvSpPr>
        <p:spPr>
          <a:xfrm>
            <a:off x="1160967" y="2794861"/>
            <a:ext cx="1011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HAR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CA2ADA-D77C-67BA-B50D-D218DE6BA198}"/>
              </a:ext>
            </a:extLst>
          </p:cNvPr>
          <p:cNvSpPr txBox="1"/>
          <p:nvPr/>
        </p:nvSpPr>
        <p:spPr>
          <a:xfrm>
            <a:off x="4850146" y="4154940"/>
            <a:ext cx="2545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Smoking Activity History page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B9379D-244F-AB5A-23E2-4FC1A396D2BB}"/>
              </a:ext>
            </a:extLst>
          </p:cNvPr>
          <p:cNvSpPr txBox="1"/>
          <p:nvPr/>
        </p:nvSpPr>
        <p:spPr>
          <a:xfrm>
            <a:off x="381000" y="1761655"/>
            <a:ext cx="510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dirty="0"/>
              <a:t>This component has the role of sending data to the server and displaying data from it.</a:t>
            </a:r>
          </a:p>
        </p:txBody>
      </p:sp>
    </p:spTree>
    <p:extLst>
      <p:ext uri="{BB962C8B-B14F-4D97-AF65-F5344CB8AC3E}">
        <p14:creationId xmlns:p14="http://schemas.microsoft.com/office/powerpoint/2010/main" val="3996420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6B4FF-E81A-FA30-C2BC-1AAEDE49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Back-end component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3242F7-F7A6-9D8C-342D-CAEA4CA8410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00201"/>
            <a:ext cx="4572000" cy="388893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2BF6B-6F71-807E-12F6-14274E75FA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F0C9FE-ACD3-452F-8DD0-63DBD97D7115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A755E3-6242-72F2-9887-2D9BE265AB1C}"/>
              </a:ext>
            </a:extLst>
          </p:cNvPr>
          <p:cNvSpPr txBox="1"/>
          <p:nvPr/>
        </p:nvSpPr>
        <p:spPr>
          <a:xfrm>
            <a:off x="4953000" y="1752600"/>
            <a:ext cx="40899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Receives data from client and sends data to it, using queues.</a:t>
            </a:r>
          </a:p>
          <a:p>
            <a:pPr marL="285750" indent="-28575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Interacts with the system database.</a:t>
            </a:r>
          </a:p>
          <a:p>
            <a:pPr marL="285750" indent="-28575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Sends the data received from the client to the classification component.</a:t>
            </a:r>
          </a:p>
          <a:p>
            <a:pPr marL="285750" indent="-285750">
              <a:buClr>
                <a:schemeClr val="accent2"/>
              </a:buClr>
              <a:buFont typeface="Courier New" panose="02070309020205020404" pitchFamily="49" charset="0"/>
              <a:buChar char="o"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3987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7B3A893DD4C640B71DFF1D0DE3E241" ma:contentTypeVersion="0" ma:contentTypeDescription="Create a new document." ma:contentTypeScope="" ma:versionID="d7c28217b0baad9b7d39a030b4b1b1e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967b7be50301903c78f9c39c6fd9a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0D2B482-F9EB-476A-87EC-8723007B457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CF155F8-3729-45E3-BAD6-20772569990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7678</TotalTime>
  <Words>815</Words>
  <Application>Microsoft Office PowerPoint</Application>
  <PresentationFormat>On-screen Show (4:3)</PresentationFormat>
  <Paragraphs>141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Courier New</vt:lpstr>
      <vt:lpstr>Helvetica</vt:lpstr>
      <vt:lpstr>Tw Cen MT</vt:lpstr>
      <vt:lpstr>Wingdings</vt:lpstr>
      <vt:lpstr>Wingdings 2</vt:lpstr>
      <vt:lpstr>Median</vt:lpstr>
      <vt:lpstr>SENSOR-BASED DATA ANALYSIS PLATFORM FOR SMOKING DETECTION</vt:lpstr>
      <vt:lpstr>Agenda</vt:lpstr>
      <vt:lpstr>Context and Motivation</vt:lpstr>
      <vt:lpstr>Objectives</vt:lpstr>
      <vt:lpstr>Related Work</vt:lpstr>
      <vt:lpstr>Proposed Solution</vt:lpstr>
      <vt:lpstr>Conceptual Architecture</vt:lpstr>
      <vt:lpstr>Front-end Component</vt:lpstr>
      <vt:lpstr>Back-end component</vt:lpstr>
      <vt:lpstr>HAR component</vt:lpstr>
      <vt:lpstr>Smoking Detection Algorithm</vt:lpstr>
      <vt:lpstr>Smoking Detection Algorithm</vt:lpstr>
      <vt:lpstr>Database</vt:lpstr>
      <vt:lpstr>Communication</vt:lpstr>
      <vt:lpstr>Experimental Setup</vt:lpstr>
      <vt:lpstr>Experimental Results</vt:lpstr>
      <vt:lpstr>Conclusion</vt:lpstr>
      <vt:lpstr>Bibliography</vt:lpstr>
      <vt:lpstr>PowerPoint Presentation</vt:lpstr>
      <vt:lpstr>Smoking Detection Algorithm</vt:lpstr>
    </vt:vector>
  </TitlesOfParts>
  <Company>utcn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Sorin</dc:creator>
  <cp:lastModifiedBy>Rares - Tudor Rus</cp:lastModifiedBy>
  <cp:revision>1044</cp:revision>
  <dcterms:created xsi:type="dcterms:W3CDTF">2008-05-22T10:09:44Z</dcterms:created>
  <dcterms:modified xsi:type="dcterms:W3CDTF">2022-07-05T19:02:26Z</dcterms:modified>
</cp:coreProperties>
</file>